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33CC33"/>
    <a:srgbClr val="FFFF4F"/>
    <a:srgbClr val="FC950C"/>
    <a:srgbClr val="024A18"/>
    <a:srgbClr val="04822B"/>
    <a:srgbClr val="FBB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 snapToGrid="0">
      <p:cViewPr>
        <p:scale>
          <a:sx n="61" d="100"/>
          <a:sy n="61" d="100"/>
        </p:scale>
        <p:origin x="-2136" y="1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4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29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11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2" y="6058694"/>
            <a:ext cx="5291772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9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2" y="6870482"/>
            <a:ext cx="6425724" cy="2123513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983" y="2494759"/>
            <a:ext cx="3338857" cy="705610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42835" y="2494759"/>
            <a:ext cx="3338857" cy="705610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77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5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623" y="425695"/>
            <a:ext cx="4226068" cy="912516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986" y="2237365"/>
            <a:ext cx="2487081" cy="73134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05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1749" y="8367829"/>
            <a:ext cx="4535805" cy="125480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0765" y="428171"/>
            <a:ext cx="1700927" cy="9122691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985" y="428171"/>
            <a:ext cx="4976786" cy="912269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1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64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36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1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31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E377-AF7F-43B5-928F-E5C497410938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E3B1-AF4B-4E04-A13A-C7D81DF38C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7985" y="428169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5" y="2494759"/>
            <a:ext cx="6803708" cy="705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985" y="9909729"/>
            <a:ext cx="1763924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2021/9/6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89" y="9909729"/>
            <a:ext cx="2393897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7769" y="9909729"/>
            <a:ext cx="1763924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17" rtl="0" eaLnBrk="1" latinLnBrk="0" hangingPunct="1">
        <a:spcBef>
          <a:spcPct val="0"/>
        </a:spcBef>
        <a:buNone/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914217" rtl="0" eaLnBrk="1" latinLnBrk="0" hangingPunct="1">
        <a:spcBef>
          <a:spcPct val="20000"/>
        </a:spcBef>
        <a:buFont typeface="Arial" pitchFamily="34" charset="0"/>
        <a:buChar char="–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65764"/>
            <a:ext cx="7559675" cy="10111464"/>
          </a:xfrm>
          <a:prstGeom prst="rect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1312" y="960882"/>
            <a:ext cx="743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チョクノリ！</a:t>
            </a:r>
            <a:r>
              <a:rPr lang="ja-JP" altLang="en-US" sz="20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を使うと</a:t>
            </a:r>
            <a:r>
              <a:rPr lang="ja-JP" altLang="en-US" sz="32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</a:t>
            </a:r>
            <a:r>
              <a:rPr lang="ja-JP" altLang="en-US" sz="3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もらえる！</a:t>
            </a:r>
            <a:endParaRPr lang="en-US" altLang="ja-JP" sz="3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942" y="4090718"/>
            <a:ext cx="712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</a:t>
            </a:r>
            <a:r>
              <a:rPr lang="ja-JP" altLang="en-US" sz="48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レゼントキャンペーン</a:t>
            </a:r>
            <a:endParaRPr lang="en-US" altLang="ja-JP" sz="48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72" y="10180872"/>
            <a:ext cx="3424131" cy="32741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17942" y="376648"/>
            <a:ext cx="712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富山県</a:t>
            </a:r>
            <a:r>
              <a:rPr lang="ja-JP" altLang="en-US" sz="20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限定キャンペーン</a:t>
            </a:r>
            <a:endParaRPr lang="en-US" altLang="ja-JP" sz="20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8682" y="5349568"/>
            <a:ext cx="645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期間：令和</a:t>
            </a:r>
            <a:r>
              <a:rPr lang="en-US" altLang="ja-JP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出発日</a:t>
            </a:r>
            <a:r>
              <a:rPr lang="ja-JP" altLang="en-US" sz="11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ベース</a:t>
            </a:r>
            <a:endParaRPr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565237" y="5867198"/>
            <a:ext cx="6480000" cy="3937202"/>
            <a:chOff x="539837" y="5651298"/>
            <a:chExt cx="6480000" cy="3937202"/>
          </a:xfrm>
        </p:grpSpPr>
        <p:sp>
          <p:nvSpPr>
            <p:cNvPr id="28" name="角丸四角形 27"/>
            <p:cNvSpPr/>
            <p:nvPr/>
          </p:nvSpPr>
          <p:spPr>
            <a:xfrm>
              <a:off x="539837" y="5651298"/>
              <a:ext cx="6480000" cy="3937202"/>
            </a:xfrm>
            <a:prstGeom prst="roundRect">
              <a:avLst>
                <a:gd name="adj" fmla="val 6193"/>
              </a:avLst>
            </a:prstGeom>
            <a:solidFill>
              <a:schemeClr val="bg1"/>
            </a:solidFill>
            <a:ln w="57150" cmpd="dbl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25501" y="7622537"/>
              <a:ext cx="5930900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Quo</a:t>
              </a:r>
              <a:r>
                <a:rPr lang="ja-JP" altLang="en-US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</a:t>
              </a:r>
              <a:r>
                <a:rPr lang="en-US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Pay</a:t>
              </a:r>
              <a:r>
                <a:rPr lang="ja-JP" altLang="en-US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の配布は、</a:t>
              </a:r>
              <a:r>
                <a:rPr lang="ja-JP" altLang="en-US" sz="13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ご応募して</a:t>
              </a:r>
              <a:r>
                <a:rPr lang="ja-JP" altLang="en-US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いただいた月の翌々月末までにご入力いただいたメールアドレスに送付致します</a:t>
              </a:r>
              <a:r>
                <a:rPr lang="ja-JP" altLang="en-US" sz="13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  <a:endParaRPr lang="en-US" altLang="ja-JP" sz="1300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1000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ja-JP" sz="13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プレゼント</a:t>
              </a:r>
              <a:r>
                <a:rPr lang="ja-JP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受取用の</a:t>
              </a:r>
              <a:r>
                <a:rPr lang="en-US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URL</a:t>
              </a:r>
              <a:r>
                <a:rPr lang="ja-JP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</a:t>
              </a:r>
              <a:r>
                <a:rPr lang="ja-JP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lang="en-US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rtoyota.toyama@gmail.com</a:t>
              </a:r>
              <a:r>
                <a:rPr lang="ja-JP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  <a:r>
                <a:rPr lang="ja-JP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よりお送りいたします。</a:t>
              </a:r>
            </a:p>
            <a:p>
              <a:r>
                <a:rPr lang="ja-JP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ご応募いただく際は</a:t>
              </a:r>
              <a:r>
                <a:rPr lang="ja-JP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lang="en-US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rtoyota.toyama@gmail.com</a:t>
              </a:r>
              <a:r>
                <a:rPr lang="ja-JP" altLang="ja-JP" sz="13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  <a:r>
                <a:rPr lang="ja-JP" altLang="ja-JP" sz="13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からのメールを受信できるように設定をお願いいたします</a:t>
              </a:r>
              <a:r>
                <a:rPr lang="ja-JP" altLang="ja-JP" sz="13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  <a:endParaRPr lang="ja-JP" altLang="ja-JP" sz="13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06437" y="5775538"/>
              <a:ext cx="614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キャンペーン応募方法</a:t>
              </a:r>
              <a:endParaRPr lang="en-US" altLang="ja-JP" sz="28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084866" y="6222410"/>
              <a:ext cx="46667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富山県内のチョクノリ！ステーションをご利用後、左の</a:t>
              </a:r>
              <a:r>
                <a:rPr lang="en-US" altLang="ja-JP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コードにアクセスしていただき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予約番号</a:t>
              </a: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r>
                <a:rPr lang="en-US" altLang="ja-JP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Quo</a:t>
              </a: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</a:t>
              </a:r>
              <a:r>
                <a:rPr lang="en-US" altLang="ja-JP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Pay</a:t>
              </a: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配布用に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メールアドレス</a:t>
              </a:r>
              <a:r>
                <a:rPr lang="ja-JP" altLang="en-US" sz="1600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を入力してください。</a:t>
              </a:r>
              <a:endParaRPr lang="en-US" altLang="ja-JP" sz="1600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025408" y="6487956"/>
              <a:ext cx="827067" cy="8285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ＱＲ</a:t>
              </a:r>
              <a:endParaRPr kumimoji="1" lang="en-US" altLang="ja-JP" sz="1600" dirty="0" smtClean="0"/>
            </a:p>
            <a:p>
              <a:pPr algn="ctr"/>
              <a:r>
                <a:rPr lang="ja-JP" altLang="en-US" sz="1600" dirty="0" smtClean="0"/>
                <a:t>コード</a:t>
              </a:r>
              <a:endParaRPr kumimoji="1" lang="ja-JP" altLang="en-US" sz="1600" dirty="0"/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58" y="2727695"/>
            <a:ext cx="1567603" cy="156760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661" y="2628411"/>
            <a:ext cx="1567603" cy="1567603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 rot="21439074">
            <a:off x="1571883" y="1603773"/>
            <a:ext cx="3949046" cy="2599541"/>
            <a:chOff x="1571883" y="1603773"/>
            <a:chExt cx="3949046" cy="2599541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2062727" y="1841641"/>
              <a:ext cx="3458202" cy="2361673"/>
              <a:chOff x="1751837" y="1368240"/>
              <a:chExt cx="4000205" cy="2547543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1751837" y="1368240"/>
                <a:ext cx="4000205" cy="2547543"/>
                <a:chOff x="1738745" y="845127"/>
                <a:chExt cx="4408843" cy="3620649"/>
              </a:xfrm>
            </p:grpSpPr>
            <p:sp>
              <p:nvSpPr>
                <p:cNvPr id="3" name="角丸四角形 2"/>
                <p:cNvSpPr/>
                <p:nvPr/>
              </p:nvSpPr>
              <p:spPr>
                <a:xfrm>
                  <a:off x="1928879" y="1036775"/>
                  <a:ext cx="4218709" cy="3429001"/>
                </a:xfrm>
                <a:prstGeom prst="roundRect">
                  <a:avLst/>
                </a:prstGeom>
                <a:solidFill>
                  <a:srgbClr val="00B0F0"/>
                </a:solidFill>
                <a:ln w="203200" cmpd="sng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角丸四角形 1"/>
                <p:cNvSpPr/>
                <p:nvPr/>
              </p:nvSpPr>
              <p:spPr>
                <a:xfrm>
                  <a:off x="1738745" y="845127"/>
                  <a:ext cx="4218709" cy="3429000"/>
                </a:xfrm>
                <a:prstGeom prst="roundRect">
                  <a:avLst/>
                </a:prstGeom>
                <a:solidFill>
                  <a:schemeClr val="bg1"/>
                </a:solidFill>
                <a:ln w="203200" cmpd="sng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角丸四角形 5"/>
                <p:cNvSpPr/>
                <p:nvPr/>
              </p:nvSpPr>
              <p:spPr>
                <a:xfrm>
                  <a:off x="1738745" y="845127"/>
                  <a:ext cx="4218709" cy="3420000"/>
                </a:xfrm>
                <a:prstGeom prst="roundRect">
                  <a:avLst/>
                </a:prstGeom>
                <a:solidFill>
                  <a:schemeClr val="bg1"/>
                </a:solidFill>
                <a:ln w="171450" cmpd="dbl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1888595" y="2268097"/>
                <a:ext cx="35861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6000" b="1" dirty="0">
                    <a:solidFill>
                      <a:srgbClr val="FF0000"/>
                    </a:solidFill>
                    <a:latin typeface="Franklin Gothic Medium Cond" panose="020B0606030402020204" pitchFamily="34" charset="0"/>
                    <a:ea typeface="BIZ UDPゴシック" panose="020B0400000000000000" pitchFamily="50" charset="-128"/>
                  </a:rPr>
                  <a:t>\</a:t>
                </a:r>
                <a:r>
                  <a:rPr lang="en-US" altLang="ja-JP" sz="6600" b="1" dirty="0" smtClean="0">
                    <a:solidFill>
                      <a:srgbClr val="FF0000"/>
                    </a:solidFill>
                    <a:latin typeface="Franklin Gothic Medium Cond" panose="020B0606030402020204" pitchFamily="34" charset="0"/>
                    <a:ea typeface="BIZ UDPゴシック" panose="020B0400000000000000" pitchFamily="50" charset="-128"/>
                  </a:rPr>
                  <a:t>1,000</a:t>
                </a:r>
                <a:endParaRPr lang="ja-JP" altLang="en-US" sz="4400" b="1" dirty="0" smtClean="0">
                  <a:solidFill>
                    <a:srgbClr val="FF0000"/>
                  </a:solidFill>
                  <a:latin typeface="Franklin Gothic Medium Cond" panose="020B0606030402020204" pitchFamily="34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765070" y="1770068"/>
                <a:ext cx="3833213" cy="63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b="1" dirty="0" smtClean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Quo</a:t>
                </a:r>
                <a:r>
                  <a:rPr lang="ja-JP" altLang="en-US" sz="2000" b="1" dirty="0" smtClean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カード</a:t>
                </a:r>
                <a:r>
                  <a:rPr lang="en-US" altLang="ja-JP" sz="3200" b="1" dirty="0" smtClean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Pay</a:t>
                </a:r>
                <a:endParaRPr lang="ja-JP" altLang="en-US" sz="3200" b="1" dirty="0" smtClean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97" b="24238" l="58375" r="85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7" t="1243" r="13429" b="74498"/>
            <a:stretch/>
          </p:blipFill>
          <p:spPr>
            <a:xfrm rot="20440746">
              <a:off x="1571883" y="1603773"/>
              <a:ext cx="2110403" cy="1262854"/>
            </a:xfrm>
            <a:prstGeom prst="rect">
              <a:avLst/>
            </a:prstGeom>
          </p:spPr>
        </p:pic>
      </p:grpSp>
      <p:sp>
        <p:nvSpPr>
          <p:cNvPr id="11" name="正方形/長方形 10"/>
          <p:cNvSpPr/>
          <p:nvPr/>
        </p:nvSpPr>
        <p:spPr>
          <a:xfrm>
            <a:off x="850901" y="9331152"/>
            <a:ext cx="5930900" cy="320157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応募期限　：　令和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6" y="6574133"/>
            <a:ext cx="1089679" cy="10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コネクタ 63"/>
          <p:cNvCxnSpPr/>
          <p:nvPr/>
        </p:nvCxnSpPr>
        <p:spPr>
          <a:xfrm flipH="1">
            <a:off x="1455116" y="2737498"/>
            <a:ext cx="1109840" cy="451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正方形/長方形 170"/>
          <p:cNvSpPr/>
          <p:nvPr/>
        </p:nvSpPr>
        <p:spPr>
          <a:xfrm>
            <a:off x="1413545" y="3198923"/>
            <a:ext cx="100223" cy="4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38" name="直線コネクタ 137"/>
          <p:cNvCxnSpPr/>
          <p:nvPr/>
        </p:nvCxnSpPr>
        <p:spPr>
          <a:xfrm>
            <a:off x="4604983" y="1358837"/>
            <a:ext cx="0" cy="947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 flipV="1">
            <a:off x="4041974" y="5921849"/>
            <a:ext cx="2971194" cy="34481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4052279" y="4459527"/>
            <a:ext cx="505976" cy="121734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>
            <a:off x="4054660" y="4459528"/>
            <a:ext cx="580729" cy="143698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005339" y="5533774"/>
            <a:ext cx="45709" cy="53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1277544" y="1530283"/>
            <a:ext cx="558485" cy="537447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565552" y="2466191"/>
            <a:ext cx="29517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840817" y="2466271"/>
            <a:ext cx="0" cy="719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692043" y="2106226"/>
            <a:ext cx="0" cy="1079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68426" y="1513235"/>
            <a:ext cx="295170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56136" y="1353163"/>
            <a:ext cx="0" cy="18356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円/楕円 148"/>
          <p:cNvSpPr/>
          <p:nvPr/>
        </p:nvSpPr>
        <p:spPr>
          <a:xfrm>
            <a:off x="4890406" y="8153629"/>
            <a:ext cx="545268" cy="524259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5455132" y="1568779"/>
            <a:ext cx="558485" cy="537447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1584562" y="5384402"/>
            <a:ext cx="558485" cy="537447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 flipV="1">
            <a:off x="1571168" y="4451169"/>
            <a:ext cx="0" cy="18356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16200000" flipV="1">
            <a:off x="2094349" y="5363942"/>
            <a:ext cx="1835615" cy="79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16200000" flipV="1">
            <a:off x="1512993" y="5362570"/>
            <a:ext cx="1835615" cy="79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2426812" y="7555972"/>
            <a:ext cx="4778" cy="986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94933" y="7719008"/>
            <a:ext cx="2922327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2431590" y="8564573"/>
            <a:ext cx="1085671" cy="1272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1816004" y="7801766"/>
            <a:ext cx="0" cy="15702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H="1">
            <a:off x="4077795" y="9107882"/>
            <a:ext cx="29406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/>
          <p:cNvSpPr/>
          <p:nvPr/>
        </p:nvSpPr>
        <p:spPr>
          <a:xfrm>
            <a:off x="6284775" y="1365186"/>
            <a:ext cx="718417" cy="742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rIns="35992" rtlCol="0" anchor="ctr"/>
          <a:lstStyle/>
          <a:p>
            <a:pPr algn="ctr" defTabSz="914217"/>
            <a:r>
              <a:rPr lang="ja-JP" altLang="en-US" sz="7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富山市</a:t>
            </a:r>
            <a:endParaRPr lang="en-US" altLang="ja-JP" sz="7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pPr algn="ctr" defTabSz="914217"/>
            <a:r>
              <a:rPr lang="ja-JP" altLang="en-US" sz="7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教育センター</a:t>
            </a:r>
          </a:p>
        </p:txBody>
      </p:sp>
      <p:cxnSp>
        <p:nvCxnSpPr>
          <p:cNvPr id="128" name="直線コネクタ 127"/>
          <p:cNvCxnSpPr/>
          <p:nvPr/>
        </p:nvCxnSpPr>
        <p:spPr>
          <a:xfrm>
            <a:off x="5075709" y="1358837"/>
            <a:ext cx="0" cy="18272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5075709" y="2161620"/>
            <a:ext cx="1943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227595" y="1358837"/>
            <a:ext cx="0" cy="1827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4069809" y="2305692"/>
            <a:ext cx="100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064181" y="2817218"/>
            <a:ext cx="29517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4230493" y="2314164"/>
            <a:ext cx="0" cy="879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552733" y="7553212"/>
            <a:ext cx="0" cy="182728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4830648" y="7555530"/>
            <a:ext cx="0" cy="2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H="1">
            <a:off x="6388912" y="7560691"/>
            <a:ext cx="245548" cy="101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>
            <a:off x="6757644" y="7556830"/>
            <a:ext cx="251285" cy="1036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H="1">
            <a:off x="4056220" y="7793664"/>
            <a:ext cx="19842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5"/>
          <p:cNvSpPr txBox="1"/>
          <p:nvPr/>
        </p:nvSpPr>
        <p:spPr>
          <a:xfrm>
            <a:off x="4807636" y="8019167"/>
            <a:ext cx="749221" cy="2672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900"/>
              </a:lnSpc>
            </a:pP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高岡店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9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チョクノリ！ステーション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51" name="テキスト ボックス 16"/>
          <p:cNvSpPr txBox="1"/>
          <p:nvPr/>
        </p:nvSpPr>
        <p:spPr>
          <a:xfrm>
            <a:off x="4786246" y="8225621"/>
            <a:ext cx="835247" cy="16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トヨタレンタカー駐車場内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en-US" sz="700" kern="100" dirty="0">
                <a:solidFill>
                  <a:prstClr val="black"/>
                </a:solidFill>
                <a:latin typeface="メイリオ"/>
                <a:ea typeface="ＭＳ 明朝"/>
                <a:cs typeface="メイリオ"/>
              </a:rPr>
              <a:t> 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5016364" y="4456107"/>
            <a:ext cx="56188" cy="199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>
          <a:xfrm rot="366438">
            <a:off x="4443611" y="5895982"/>
            <a:ext cx="503738" cy="1788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lnSpc>
                <a:spcPts val="1200"/>
              </a:lnSpc>
            </a:pPr>
            <a:r>
              <a:rPr lang="ja-JP" altLang="en-US" sz="700" kern="100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新黒部駅</a:t>
            </a:r>
            <a:endParaRPr lang="ja-JP" altLang="en-US" sz="10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23" name="正方形/長方形 122"/>
          <p:cNvSpPr/>
          <p:nvPr/>
        </p:nvSpPr>
        <p:spPr>
          <a:xfrm rot="366438">
            <a:off x="6091693" y="6090632"/>
            <a:ext cx="503738" cy="1788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lnSpc>
                <a:spcPts val="1200"/>
              </a:lnSpc>
            </a:pPr>
            <a:r>
              <a:rPr lang="ja-JP" altLang="en-US" sz="700" kern="100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舌山駅</a:t>
            </a:r>
            <a:endParaRPr lang="ja-JP" altLang="en-US" sz="10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cxnSp>
        <p:nvCxnSpPr>
          <p:cNvPr id="113" name="直線コネクタ 112"/>
          <p:cNvCxnSpPr/>
          <p:nvPr/>
        </p:nvCxnSpPr>
        <p:spPr>
          <a:xfrm>
            <a:off x="4064181" y="4683468"/>
            <a:ext cx="2951708" cy="3246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4061623" y="5676876"/>
            <a:ext cx="2958579" cy="326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95185" y="5345982"/>
            <a:ext cx="271455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565553" y="4457518"/>
            <a:ext cx="455700" cy="18232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1600" kern="100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富山空港</a:t>
            </a:r>
            <a:endParaRPr lang="ja-JP" altLang="en-US" sz="10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39653" y="249077"/>
            <a:ext cx="7080369" cy="10193660"/>
            <a:chOff x="360679" y="248800"/>
            <a:chExt cx="6839903" cy="10195801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360679" y="481360"/>
              <a:ext cx="6839903" cy="9963241"/>
              <a:chOff x="360679" y="336344"/>
              <a:chExt cx="6839903" cy="9963241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418120" y="336344"/>
                <a:ext cx="6725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17"/>
                <a:r>
                  <a:rPr lang="ja-JP" altLang="en-US" sz="2799" b="1" dirty="0">
                    <a:solidFill>
                      <a:prstClr val="black"/>
                    </a:solidFill>
                    <a:latin typeface="BIZ UDPゴシック" pitchFamily="50" charset="-128"/>
                    <a:ea typeface="BIZ UDPゴシック" pitchFamily="50" charset="-128"/>
                  </a:rPr>
                  <a:t>富山県内チョクノリ！ステーション一覧</a:t>
                </a:r>
              </a:p>
            </p:txBody>
          </p:sp>
          <p:cxnSp>
            <p:nvCxnSpPr>
              <p:cNvPr id="7" name="直線コネクタ 6"/>
              <p:cNvCxnSpPr>
                <a:endCxn id="18" idx="2"/>
              </p:cNvCxnSpPr>
              <p:nvPr/>
            </p:nvCxnSpPr>
            <p:spPr>
              <a:xfrm flipH="1">
                <a:off x="3780631" y="1026222"/>
                <a:ext cx="1" cy="9273363"/>
              </a:xfrm>
              <a:prstGeom prst="line">
                <a:avLst/>
              </a:prstGeom>
              <a:ln w="76200">
                <a:solidFill>
                  <a:srgbClr val="87B83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 rot="16200000">
                <a:off x="3780631" y="630922"/>
                <a:ext cx="0" cy="6839269"/>
              </a:xfrm>
              <a:prstGeom prst="line">
                <a:avLst/>
              </a:prstGeom>
              <a:ln w="76200">
                <a:solidFill>
                  <a:srgbClr val="87B83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rot="16200000">
                <a:off x="3780631" y="3718757"/>
                <a:ext cx="0" cy="6839269"/>
              </a:xfrm>
              <a:prstGeom prst="line">
                <a:avLst/>
              </a:prstGeom>
              <a:ln w="76200">
                <a:solidFill>
                  <a:srgbClr val="87B83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360679" y="1026221"/>
                <a:ext cx="6839903" cy="0"/>
              </a:xfrm>
              <a:prstGeom prst="line">
                <a:avLst/>
              </a:prstGeom>
              <a:ln w="101600">
                <a:solidFill>
                  <a:srgbClr val="87B83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角丸四角形 17"/>
            <p:cNvSpPr/>
            <p:nvPr/>
          </p:nvSpPr>
          <p:spPr>
            <a:xfrm>
              <a:off x="360679" y="248800"/>
              <a:ext cx="6839903" cy="10195801"/>
            </a:xfrm>
            <a:prstGeom prst="roundRect">
              <a:avLst>
                <a:gd name="adj" fmla="val 4041"/>
              </a:avLst>
            </a:prstGeom>
            <a:noFill/>
            <a:ln w="10160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65552" y="1358838"/>
            <a:ext cx="2951708" cy="2688210"/>
            <a:chOff x="569299" y="1358794"/>
            <a:chExt cx="2952328" cy="2688775"/>
          </a:xfrm>
        </p:grpSpPr>
        <p:sp>
          <p:nvSpPr>
            <p:cNvPr id="21" name="正方形/長方形 20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神通本町</a:t>
              </a:r>
              <a:r>
                <a:rPr lang="en-US" altLang="ja-JP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1</a:t>
              </a:r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丁目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富山市神通本町</a:t>
              </a:r>
              <a:r>
                <a:rPr lang="en-US" altLang="ja-JP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1</a:t>
              </a:r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丁目</a:t>
              </a:r>
              <a:r>
                <a:rPr lang="en-US" altLang="ja-JP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2</a:t>
              </a:r>
              <a:endParaRPr lang="ja-JP" altLang="en-US" sz="12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064181" y="1358838"/>
            <a:ext cx="2951708" cy="2688210"/>
            <a:chOff x="569299" y="1358794"/>
            <a:chExt cx="2952328" cy="2688775"/>
          </a:xfrm>
        </p:grpSpPr>
        <p:sp>
          <p:nvSpPr>
            <p:cNvPr id="28" name="正方形/長方形 27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富山八人町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富山市八人町</a:t>
              </a:r>
              <a:r>
                <a:rPr lang="en-US" altLang="ja-JP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7-5</a:t>
              </a:r>
              <a:endParaRPr lang="ja-JP" altLang="en-US" sz="12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5552" y="4457518"/>
            <a:ext cx="2951708" cy="2688210"/>
            <a:chOff x="569299" y="1358794"/>
            <a:chExt cx="2952328" cy="2688775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富山空港店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富山市秋ケ島</a:t>
              </a:r>
              <a:r>
                <a:rPr lang="en-US" altLang="ja-JP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81-3</a:t>
              </a:r>
              <a:endParaRPr lang="ja-JP" altLang="en-US" sz="12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064181" y="4457518"/>
            <a:ext cx="2951708" cy="2688210"/>
            <a:chOff x="569299" y="1358794"/>
            <a:chExt cx="2952328" cy="2688775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黒部宇奈月温泉駅前店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黒部市若栗３２５５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565552" y="7553212"/>
            <a:ext cx="2951708" cy="2688210"/>
            <a:chOff x="569299" y="1358794"/>
            <a:chExt cx="2952328" cy="2688775"/>
          </a:xfrm>
        </p:grpSpPr>
        <p:sp>
          <p:nvSpPr>
            <p:cNvPr id="56" name="正方形/長方形 55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新高岡駅前店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高岡市下黒田</a:t>
              </a:r>
              <a:r>
                <a:rPr lang="en-US" altLang="ja-JP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3016</a:t>
              </a:r>
              <a:endParaRPr lang="ja-JP" altLang="en-US" sz="12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064181" y="7553212"/>
            <a:ext cx="2951708" cy="2688210"/>
            <a:chOff x="569299" y="1358794"/>
            <a:chExt cx="2952328" cy="2688775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569299" y="323000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ja-JP" altLang="en-US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高岡店</a:t>
              </a:r>
              <a:endParaRPr lang="en-US" altLang="ja-JP" b="1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  <a:p>
              <a:pPr defTabSz="914217"/>
              <a:r>
                <a:rPr lang="ja-JP" altLang="en-US" sz="1400" b="1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チョクノリ！ステーション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69299" y="377057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zh-TW" altLang="en-US" sz="1200" dirty="0">
                  <a:solidFill>
                    <a:prstClr val="black"/>
                  </a:solidFill>
                  <a:latin typeface="BIZ UDPゴシック" pitchFamily="50" charset="-128"/>
                  <a:ea typeface="BIZ UDPゴシック" pitchFamily="50" charset="-128"/>
                </a:rPr>
                <a:t>高岡市東上関３２６</a:t>
              </a:r>
              <a:endParaRPr lang="ja-JP" altLang="en-US" sz="12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69299" y="1358794"/>
              <a:ext cx="2952328" cy="1827666"/>
            </a:xfrm>
            <a:prstGeom prst="rect">
              <a:avLst/>
            </a:prstGeom>
            <a:noFill/>
            <a:ln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46" name="直線コネクタ 45"/>
          <p:cNvCxnSpPr/>
          <p:nvPr/>
        </p:nvCxnSpPr>
        <p:spPr>
          <a:xfrm>
            <a:off x="2208771" y="1679031"/>
            <a:ext cx="0" cy="791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756136" y="2106226"/>
            <a:ext cx="14396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2189725" y="1693880"/>
            <a:ext cx="5038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188093" y="1836323"/>
            <a:ext cx="0" cy="629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750029" y="1836323"/>
            <a:ext cx="778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1513768" y="1829404"/>
            <a:ext cx="173514" cy="272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55" y="1818255"/>
            <a:ext cx="213725" cy="214859"/>
          </a:xfrm>
          <a:prstGeom prst="rect">
            <a:avLst/>
          </a:prstGeom>
        </p:spPr>
      </p:pic>
      <p:cxnSp>
        <p:nvCxnSpPr>
          <p:cNvPr id="63" name="直線コネクタ 62"/>
          <p:cNvCxnSpPr/>
          <p:nvPr/>
        </p:nvCxnSpPr>
        <p:spPr>
          <a:xfrm>
            <a:off x="2555433" y="2466190"/>
            <a:ext cx="0" cy="287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2483965" y="1405345"/>
            <a:ext cx="791922" cy="2157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ja-JP" altLang="en-US" sz="900" b="1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</a:rPr>
              <a:t>富山駅</a:t>
            </a:r>
          </a:p>
        </p:txBody>
      </p:sp>
      <p:sp>
        <p:nvSpPr>
          <p:cNvPr id="69" name="テキスト ボックス 8"/>
          <p:cNvSpPr txBox="1"/>
          <p:nvPr/>
        </p:nvSpPr>
        <p:spPr>
          <a:xfrm>
            <a:off x="3070866" y="5186769"/>
            <a:ext cx="485374" cy="1955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■ローソン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1" name="テキスト ボックス 10"/>
          <p:cNvSpPr txBox="1"/>
          <p:nvPr/>
        </p:nvSpPr>
        <p:spPr>
          <a:xfrm>
            <a:off x="1632047" y="5006944"/>
            <a:ext cx="620307" cy="292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■日産レンタカー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　富山空港前店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2" name="テキスト ボックス 11"/>
          <p:cNvSpPr txBox="1"/>
          <p:nvPr/>
        </p:nvSpPr>
        <p:spPr>
          <a:xfrm>
            <a:off x="2483965" y="5805355"/>
            <a:ext cx="444350" cy="2484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■ニッポン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レンタカー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3" name="テキスト ボックス 12"/>
          <p:cNvSpPr txBox="1"/>
          <p:nvPr/>
        </p:nvSpPr>
        <p:spPr>
          <a:xfrm>
            <a:off x="3065283" y="4520083"/>
            <a:ext cx="426582" cy="22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国道</a:t>
            </a:r>
            <a:r>
              <a:rPr 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41</a:t>
            </a: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号→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055930" y="5439766"/>
            <a:ext cx="431909" cy="796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11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公園</a:t>
            </a:r>
            <a:endParaRPr lang="ja-JP" altLang="en-US" sz="105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5" name="テキスト ボックス 15"/>
          <p:cNvSpPr txBox="1"/>
          <p:nvPr/>
        </p:nvSpPr>
        <p:spPr>
          <a:xfrm>
            <a:off x="1632047" y="5663455"/>
            <a:ext cx="724912" cy="2330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900"/>
              </a:lnSpc>
            </a:pP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富山空港店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9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チョクノリ！ステーション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6" name="テキスト ボックス 16"/>
          <p:cNvSpPr txBox="1"/>
          <p:nvPr/>
        </p:nvSpPr>
        <p:spPr>
          <a:xfrm>
            <a:off x="1632047" y="5858493"/>
            <a:ext cx="859139" cy="14968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トヨタレンタカー駐車場内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en-US" sz="700" kern="100" dirty="0">
                <a:solidFill>
                  <a:prstClr val="black"/>
                </a:solidFill>
                <a:latin typeface="メイリオ"/>
                <a:ea typeface="ＭＳ 明朝"/>
                <a:cs typeface="メイリオ"/>
              </a:rPr>
              <a:t> 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054416" y="4533780"/>
            <a:ext cx="431092" cy="728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lnSpc>
                <a:spcPts val="1500"/>
              </a:lnSpc>
            </a:pPr>
            <a:r>
              <a:rPr lang="ja-JP" altLang="en-US" sz="8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富山県</a:t>
            </a:r>
            <a:endParaRPr lang="ja-JP" altLang="en-US" sz="105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ctr" defTabSz="914217">
              <a:lnSpc>
                <a:spcPts val="1500"/>
              </a:lnSpc>
            </a:pPr>
            <a:r>
              <a:rPr lang="ja-JP" altLang="en-US" sz="8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総合体育</a:t>
            </a:r>
            <a:endParaRPr lang="ja-JP" altLang="en-US" sz="105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ctr" defTabSz="914217">
              <a:lnSpc>
                <a:spcPts val="1500"/>
              </a:lnSpc>
            </a:pPr>
            <a:r>
              <a:rPr lang="ja-JP" altLang="en-US" sz="8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センター</a:t>
            </a:r>
            <a:endParaRPr lang="ja-JP" altLang="en-US" sz="105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8" name="テキスト ボックス 20"/>
          <p:cNvSpPr txBox="1"/>
          <p:nvPr/>
        </p:nvSpPr>
        <p:spPr>
          <a:xfrm>
            <a:off x="2464981" y="4569927"/>
            <a:ext cx="674538" cy="1407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ja-JP" altLang="en-US" sz="5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■西能みなみ病院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79" name="テキスト ボックス 21"/>
          <p:cNvSpPr txBox="1"/>
          <p:nvPr/>
        </p:nvSpPr>
        <p:spPr>
          <a:xfrm>
            <a:off x="2483965" y="4756065"/>
            <a:ext cx="533970" cy="1677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ja-JP" altLang="en-US" sz="5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■みどり苑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13737" y="1582709"/>
            <a:ext cx="532378" cy="23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ja-JP" altLang="en-US" sz="9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南口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849163" y="2476250"/>
            <a:ext cx="778788" cy="24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↑トヨタレンタリース</a:t>
            </a:r>
            <a:endParaRPr lang="en-US" altLang="ja-JP" sz="5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富山駅前店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48"/>
          <a:stretch/>
        </p:blipFill>
        <p:spPr>
          <a:xfrm>
            <a:off x="1957372" y="2205168"/>
            <a:ext cx="201687" cy="201911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758484" y="2496981"/>
            <a:ext cx="682583" cy="149616"/>
          </a:xfrm>
          <a:prstGeom prst="rect">
            <a:avLst/>
          </a:prstGeom>
          <a:noFill/>
        </p:spPr>
        <p:txBody>
          <a:bodyPr wrap="square" lIns="35992" tIns="35992" rIns="35992" bIns="35992" rtlCol="0">
            <a:spAutoFit/>
          </a:bodyPr>
          <a:lstStyle/>
          <a:p>
            <a:pPr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■富山県労働局</a:t>
            </a:r>
          </a:p>
        </p:txBody>
      </p:sp>
      <p:sp>
        <p:nvSpPr>
          <p:cNvPr id="85" name="テキスト ボックス 15"/>
          <p:cNvSpPr txBox="1"/>
          <p:nvPr/>
        </p:nvSpPr>
        <p:spPr>
          <a:xfrm>
            <a:off x="1256775" y="1582061"/>
            <a:ext cx="861013" cy="2330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900"/>
              </a:lnSpc>
            </a:pP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神通本町</a:t>
            </a:r>
            <a:r>
              <a:rPr lang="en-US" altLang="ja-JP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1</a:t>
            </a: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丁目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900"/>
              </a:lnSpc>
            </a:pPr>
            <a:r>
              <a:rPr lang="ja-JP" altLang="en-US" sz="4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チョクノリ！ステーション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2902000" y="2642208"/>
            <a:ext cx="561297" cy="2887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lnSpc>
                <a:spcPts val="1500"/>
              </a:lnSpc>
            </a:pPr>
            <a:r>
              <a:rPr lang="en-US" altLang="ja-JP" sz="9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Times New Roman"/>
              </a:rPr>
              <a:t>CIC</a:t>
            </a:r>
            <a:endParaRPr lang="ja-JP" altLang="en-US" sz="9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2271401" y="1925684"/>
            <a:ext cx="530851" cy="47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lnSpc>
                <a:spcPct val="150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Times New Roman"/>
              </a:rPr>
              <a:t>複合商業施設建設中</a:t>
            </a:r>
          </a:p>
        </p:txBody>
      </p:sp>
      <p:sp>
        <p:nvSpPr>
          <p:cNvPr id="92" name="円/楕円 91"/>
          <p:cNvSpPr/>
          <p:nvPr/>
        </p:nvSpPr>
        <p:spPr>
          <a:xfrm>
            <a:off x="1134302" y="7968521"/>
            <a:ext cx="558485" cy="537447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93" name="直線コネクタ 92"/>
          <p:cNvCxnSpPr/>
          <p:nvPr/>
        </p:nvCxnSpPr>
        <p:spPr>
          <a:xfrm>
            <a:off x="802218" y="8564572"/>
            <a:ext cx="165992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1275823" y="7591971"/>
            <a:ext cx="827826" cy="2519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1050" kern="100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新高岡駅</a:t>
            </a:r>
            <a:endParaRPr lang="ja-JP" altLang="en-US" sz="8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pic>
        <p:nvPicPr>
          <p:cNvPr id="95" name="図 9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9" y="7991315"/>
            <a:ext cx="222392" cy="223895"/>
          </a:xfrm>
          <a:prstGeom prst="rect">
            <a:avLst/>
          </a:prstGeom>
        </p:spPr>
      </p:pic>
      <p:sp>
        <p:nvSpPr>
          <p:cNvPr id="96" name="テキスト ボックス 10"/>
          <p:cNvSpPr txBox="1"/>
          <p:nvPr/>
        </p:nvSpPr>
        <p:spPr>
          <a:xfrm>
            <a:off x="1036130" y="8625494"/>
            <a:ext cx="837977" cy="2714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■日産レンタカー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　新高岡新幹線駅前店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97" name="テキスト ボックス 11"/>
          <p:cNvSpPr txBox="1"/>
          <p:nvPr/>
        </p:nvSpPr>
        <p:spPr>
          <a:xfrm>
            <a:off x="3076264" y="7560691"/>
            <a:ext cx="410223" cy="120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富山駅→</a:t>
            </a:r>
            <a:endParaRPr lang="ja-JP" altLang="en-US" sz="9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98" name="テキスト ボックス 15"/>
          <p:cNvSpPr txBox="1"/>
          <p:nvPr/>
        </p:nvSpPr>
        <p:spPr>
          <a:xfrm>
            <a:off x="1053631" y="8225622"/>
            <a:ext cx="971252" cy="2429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17">
              <a:lnSpc>
                <a:spcPts val="900"/>
              </a:lnSpc>
            </a:pP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新高岡駅前店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defTabSz="914217">
              <a:lnSpc>
                <a:spcPts val="9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</a:t>
            </a:r>
            <a:r>
              <a:rPr lang="ja-JP" altLang="en-US" sz="500" b="1" kern="100" dirty="0">
                <a:solidFill>
                  <a:prstClr val="black"/>
                </a:solidFill>
                <a:latin typeface="Calibri"/>
                <a:ea typeface="メイリオ"/>
                <a:cs typeface="メイリオ"/>
              </a:rPr>
              <a:t>ション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sp>
        <p:nvSpPr>
          <p:cNvPr id="99" name="テキスト ボックス 16"/>
          <p:cNvSpPr txBox="1"/>
          <p:nvPr/>
        </p:nvSpPr>
        <p:spPr>
          <a:xfrm>
            <a:off x="1053631" y="8407795"/>
            <a:ext cx="835072" cy="1718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17">
              <a:lnSpc>
                <a:spcPts val="1000"/>
              </a:lnSpc>
            </a:pPr>
            <a:r>
              <a:rPr lang="ja-JP" altLang="en-US" sz="5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トヨタレンタカー駐車場内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ctr" defTabSz="914217">
              <a:lnSpc>
                <a:spcPts val="1000"/>
              </a:lnSpc>
            </a:pPr>
            <a:r>
              <a:rPr 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 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01" name="テキスト ボックス 23"/>
          <p:cNvSpPr txBox="1"/>
          <p:nvPr/>
        </p:nvSpPr>
        <p:spPr>
          <a:xfrm>
            <a:off x="518749" y="7560691"/>
            <a:ext cx="757632" cy="120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01580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←金沢駅</a:t>
            </a:r>
            <a:endParaRPr lang="ja-JP" altLang="en-US" sz="9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03" name="テキスト ボックス 25"/>
          <p:cNvSpPr txBox="1"/>
          <p:nvPr/>
        </p:nvSpPr>
        <p:spPr>
          <a:xfrm>
            <a:off x="1874107" y="8626181"/>
            <a:ext cx="437772" cy="1718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7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■交番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en-US" sz="700" kern="100" dirty="0">
                <a:solidFill>
                  <a:prstClr val="black"/>
                </a:solidFill>
                <a:latin typeface="メイリオ"/>
                <a:ea typeface="ＭＳ 明朝"/>
                <a:cs typeface="メイリオ"/>
              </a:rPr>
              <a:t> 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1874108" y="8797482"/>
            <a:ext cx="1626979" cy="564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10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イオンモール　高岡西館</a:t>
            </a:r>
            <a:endParaRPr lang="ja-JP" altLang="en-US" sz="10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802217" y="9089998"/>
            <a:ext cx="10137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824291" y="8540528"/>
            <a:ext cx="0" cy="563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30"/>
          <p:cNvSpPr txBox="1"/>
          <p:nvPr/>
        </p:nvSpPr>
        <p:spPr>
          <a:xfrm>
            <a:off x="2477671" y="8283576"/>
            <a:ext cx="990747" cy="3265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7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■オークス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1000"/>
              </a:lnSpc>
            </a:pPr>
            <a:r>
              <a:rPr lang="ja-JP" altLang="en-US" sz="7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　セレモニーホール高岡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1873607" y="8131810"/>
            <a:ext cx="483352" cy="3601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1000" kern="100" dirty="0">
                <a:solidFill>
                  <a:srgbClr val="000000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公園</a:t>
            </a:r>
            <a:endParaRPr lang="ja-JP" altLang="en-US" sz="10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 flipH="1">
            <a:off x="4230493" y="4455709"/>
            <a:ext cx="613671" cy="184003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円/楕円 111"/>
          <p:cNvSpPr/>
          <p:nvPr/>
        </p:nvSpPr>
        <p:spPr>
          <a:xfrm>
            <a:off x="5097836" y="5041440"/>
            <a:ext cx="545268" cy="524259"/>
          </a:xfrm>
          <a:prstGeom prst="ellipse">
            <a:avLst/>
          </a:prstGeom>
          <a:solidFill>
            <a:srgbClr val="F2EB05">
              <a:alpha val="19000"/>
            </a:srgbClr>
          </a:solidFill>
          <a:ln w="25400" cap="flat" cmpd="sng" algn="ctr">
            <a:noFill/>
            <a:prstDash val="solid"/>
          </a:ln>
          <a:effectLst>
            <a:glow rad="190500">
              <a:srgbClr val="F2EB05">
                <a:alpha val="40000"/>
              </a:srgbClr>
            </a:glow>
          </a:effectLst>
        </p:spPr>
        <p:txBody>
          <a:bodyPr rot="0" spcFirstLastPara="0" vert="horz" wrap="square" lIns="91421" tIns="45710" rIns="91421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/>
            <a:r>
              <a:rPr lang="en-US" sz="1050" kern="100">
                <a:solidFill>
                  <a:prstClr val="black"/>
                </a:solidFill>
                <a:latin typeface="Century"/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114" name="正方形/長方形 113"/>
          <p:cNvSpPr/>
          <p:nvPr/>
        </p:nvSpPr>
        <p:spPr>
          <a:xfrm rot="1034625">
            <a:off x="4473904" y="4831346"/>
            <a:ext cx="210095" cy="816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r>
              <a:rPr lang="ja-JP" altLang="en-US" sz="600" kern="100" dirty="0">
                <a:solidFill>
                  <a:prstClr val="white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黒部宇奈月温泉駅</a:t>
            </a:r>
            <a:endParaRPr lang="ja-JP" altLang="en-US" sz="800" kern="100" dirty="0">
              <a:solidFill>
                <a:prstClr val="white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cxnSp>
        <p:nvCxnSpPr>
          <p:cNvPr id="115" name="直線コネクタ 114"/>
          <p:cNvCxnSpPr/>
          <p:nvPr/>
        </p:nvCxnSpPr>
        <p:spPr>
          <a:xfrm flipV="1">
            <a:off x="5019172" y="4653987"/>
            <a:ext cx="0" cy="1119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5"/>
          <p:cNvSpPr txBox="1"/>
          <p:nvPr/>
        </p:nvSpPr>
        <p:spPr>
          <a:xfrm>
            <a:off x="5199628" y="5020108"/>
            <a:ext cx="1228965" cy="2369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900"/>
              </a:lnSpc>
            </a:pPr>
            <a:r>
              <a:rPr lang="ja-JP" altLang="en-US" sz="9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黒部宇奈月温泉駅前店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900"/>
              </a:lnSpc>
            </a:pPr>
            <a:r>
              <a:rPr lang="ja-JP" altLang="en-US" sz="6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チョクノリ！ステーション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118" name="テキスト ボックス 16"/>
          <p:cNvSpPr txBox="1"/>
          <p:nvPr/>
        </p:nvSpPr>
        <p:spPr>
          <a:xfrm>
            <a:off x="5409051" y="5297255"/>
            <a:ext cx="989385" cy="16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トヨタレンタカー駐車場内</a:t>
            </a:r>
            <a:endParaRPr lang="ja-JP" altLang="en-US" sz="105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en-US" sz="700" kern="100" dirty="0">
                <a:solidFill>
                  <a:prstClr val="black"/>
                </a:solidFill>
                <a:latin typeface="メイリオ"/>
                <a:ea typeface="ＭＳ 明朝"/>
                <a:cs typeface="メイリオ"/>
              </a:rPr>
              <a:t> 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sp>
        <p:nvSpPr>
          <p:cNvPr id="126" name="テキスト ボックス 28"/>
          <p:cNvSpPr txBox="1"/>
          <p:nvPr/>
        </p:nvSpPr>
        <p:spPr>
          <a:xfrm rot="1337946">
            <a:off x="4145081" y="4739979"/>
            <a:ext cx="142669" cy="54331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1000"/>
              </a:lnSpc>
            </a:pPr>
            <a:r>
              <a:rPr lang="ja-JP" altLang="en-US" sz="600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北陸自動車道</a:t>
            </a:r>
            <a:endParaRPr lang="ja-JP" altLang="en-US" sz="9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indent="88882" algn="just" defTabSz="914217">
              <a:lnSpc>
                <a:spcPts val="1000"/>
              </a:lnSpc>
            </a:pPr>
            <a:r>
              <a:rPr lang="en-US" sz="700" kern="100" dirty="0">
                <a:solidFill>
                  <a:prstClr val="black"/>
                </a:solidFill>
                <a:latin typeface="メイリオ"/>
                <a:ea typeface="ＭＳ 明朝"/>
                <a:cs typeface="メイリオ"/>
              </a:rPr>
              <a:t> </a:t>
            </a:r>
            <a:endParaRPr lang="ja-JP" altLang="en-US" sz="1050" kern="100" dirty="0">
              <a:solidFill>
                <a:prstClr val="black"/>
              </a:solidFill>
              <a:latin typeface="Calibri"/>
              <a:ea typeface="ＭＳ 明朝"/>
              <a:cs typeface="Times New Roman"/>
            </a:endParaRPr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48"/>
          <a:stretch/>
        </p:blipFill>
        <p:spPr>
          <a:xfrm>
            <a:off x="5145813" y="2396025"/>
            <a:ext cx="201687" cy="201911"/>
          </a:xfrm>
          <a:prstGeom prst="rect">
            <a:avLst/>
          </a:prstGeom>
        </p:spPr>
      </p:pic>
      <p:sp>
        <p:nvSpPr>
          <p:cNvPr id="132" name="テキスト ボックス 15"/>
          <p:cNvSpPr txBox="1"/>
          <p:nvPr/>
        </p:nvSpPr>
        <p:spPr>
          <a:xfrm>
            <a:off x="5460052" y="1591021"/>
            <a:ext cx="708380" cy="2330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217">
              <a:lnSpc>
                <a:spcPts val="900"/>
              </a:lnSpc>
            </a:pPr>
            <a:r>
              <a:rPr lang="ja-JP" altLang="en-US" sz="8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富山八人町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  <a:p>
            <a:pPr algn="just" defTabSz="914217">
              <a:lnSpc>
                <a:spcPts val="900"/>
              </a:lnSpc>
            </a:pPr>
            <a:r>
              <a:rPr lang="ja-JP" altLang="en-US" sz="400" b="1" kern="1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  <a:cs typeface="メイリオ"/>
              </a:rPr>
              <a:t>チョクノリ！ステーション</a:t>
            </a:r>
            <a:endParaRPr lang="ja-JP" altLang="en-US" sz="1000" kern="1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  <a:cs typeface="Times New Roman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145813" y="2205168"/>
            <a:ext cx="420568" cy="1619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rIns="35992" rtlCol="0" anchor="ctr"/>
          <a:lstStyle/>
          <a:p>
            <a:pPr algn="ctr"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今村証券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4585299" y="2571788"/>
            <a:ext cx="420568" cy="183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カラオケ館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13801" y="2610177"/>
            <a:ext cx="991885" cy="184627"/>
          </a:xfrm>
          <a:prstGeom prst="rect">
            <a:avLst/>
          </a:prstGeom>
          <a:noFill/>
        </p:spPr>
        <p:txBody>
          <a:bodyPr wrap="square" lIns="35992" rIns="35992" rtlCol="0">
            <a:spAutoFit/>
          </a:bodyPr>
          <a:lstStyle/>
          <a:p>
            <a:pPr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</a:t>
            </a:r>
            <a:r>
              <a:rPr lang="en-US" altLang="ja-JP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ENEOS</a:t>
            </a:r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　本町</a:t>
            </a:r>
            <a:r>
              <a:rPr lang="en-US" altLang="ja-JP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SS</a:t>
            </a:r>
            <a:endParaRPr lang="ja-JP" altLang="en-US" sz="6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227595" y="2616525"/>
            <a:ext cx="794037" cy="184627"/>
          </a:xfrm>
          <a:prstGeom prst="rect">
            <a:avLst/>
          </a:prstGeom>
          <a:noFill/>
        </p:spPr>
        <p:txBody>
          <a:bodyPr wrap="square" lIns="35992" rIns="35992" rtlCol="0">
            <a:spAutoFit/>
          </a:bodyPr>
          <a:lstStyle/>
          <a:p>
            <a:pPr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■馬喰ろう　富山店</a:t>
            </a:r>
          </a:p>
        </p:txBody>
      </p:sp>
      <p:sp>
        <p:nvSpPr>
          <p:cNvPr id="144" name="正方形/長方形 143"/>
          <p:cNvSpPr/>
          <p:nvPr/>
        </p:nvSpPr>
        <p:spPr>
          <a:xfrm>
            <a:off x="4564603" y="2882276"/>
            <a:ext cx="441263" cy="27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rIns="35992" rtlCol="0" anchor="ctr"/>
          <a:lstStyle/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ダイワ</a:t>
            </a:r>
            <a:endParaRPr lang="en-US" altLang="ja-JP" sz="5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ロイネット</a:t>
            </a:r>
            <a:endParaRPr lang="en-US" altLang="ja-JP" sz="500" dirty="0">
              <a:solidFill>
                <a:prstClr val="black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ホテル</a:t>
            </a: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362797" y="2402844"/>
            <a:ext cx="844141" cy="169241"/>
          </a:xfrm>
          <a:prstGeom prst="rect">
            <a:avLst/>
          </a:prstGeom>
          <a:noFill/>
        </p:spPr>
        <p:txBody>
          <a:bodyPr wrap="square" lIns="35992" rIns="35992" rtlCol="0">
            <a:spAutoFit/>
          </a:bodyPr>
          <a:lstStyle/>
          <a:p>
            <a:pPr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←トヨタレンタリース富山店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4923689" y="2852691"/>
            <a:ext cx="316830" cy="10475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ja-JP" altLang="en-US" sz="5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荒町</a:t>
            </a: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11" y="2765333"/>
            <a:ext cx="223395" cy="84336"/>
          </a:xfrm>
          <a:prstGeom prst="rect">
            <a:avLst/>
          </a:prstGeom>
        </p:spPr>
      </p:pic>
      <p:pic>
        <p:nvPicPr>
          <p:cNvPr id="147" name="図 1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23" y="8355703"/>
            <a:ext cx="222392" cy="223895"/>
          </a:xfrm>
          <a:prstGeom prst="rect">
            <a:avLst/>
          </a:prstGeom>
        </p:spPr>
      </p:pic>
      <p:pic>
        <p:nvPicPr>
          <p:cNvPr id="139" name="図 1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18" y="5273913"/>
            <a:ext cx="222392" cy="223895"/>
          </a:xfrm>
          <a:prstGeom prst="rect">
            <a:avLst/>
          </a:prstGeom>
        </p:spPr>
      </p:pic>
      <p:pic>
        <p:nvPicPr>
          <p:cNvPr id="143" name="図 1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5421511"/>
            <a:ext cx="222392" cy="223895"/>
          </a:xfrm>
          <a:prstGeom prst="rect">
            <a:avLst/>
          </a:prstGeom>
        </p:spPr>
      </p:pic>
      <p:pic>
        <p:nvPicPr>
          <p:cNvPr id="146" name="図 1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75" y="1856533"/>
            <a:ext cx="222392" cy="22389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4020603" y="1359635"/>
            <a:ext cx="292388" cy="7024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217"/>
            <a:r>
              <a:rPr lang="ja-JP" altLang="en-US" sz="7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←富山駅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5621493" y="7841846"/>
            <a:ext cx="344333" cy="2245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牛角</a:t>
            </a:r>
          </a:p>
        </p:txBody>
      </p:sp>
      <p:cxnSp>
        <p:nvCxnSpPr>
          <p:cNvPr id="162" name="直線コネクタ 161"/>
          <p:cNvCxnSpPr/>
          <p:nvPr/>
        </p:nvCxnSpPr>
        <p:spPr>
          <a:xfrm flipH="1">
            <a:off x="4587228" y="7800587"/>
            <a:ext cx="239182" cy="1299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6024468" y="7793664"/>
            <a:ext cx="0" cy="1321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 flipH="1" flipV="1">
            <a:off x="6034785" y="7792242"/>
            <a:ext cx="496743" cy="21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H="1" flipV="1">
            <a:off x="6016867" y="8572164"/>
            <a:ext cx="753475" cy="12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H="1">
            <a:off x="6762406" y="8585012"/>
            <a:ext cx="2" cy="530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 flipH="1" flipV="1">
            <a:off x="6584273" y="7729166"/>
            <a:ext cx="356270" cy="133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 flipH="1" flipV="1">
            <a:off x="6504590" y="8086603"/>
            <a:ext cx="356270" cy="133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 flipH="1">
            <a:off x="4216416" y="7800588"/>
            <a:ext cx="77955" cy="1307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テキスト ボックス 198"/>
          <p:cNvSpPr txBox="1"/>
          <p:nvPr/>
        </p:nvSpPr>
        <p:spPr>
          <a:xfrm>
            <a:off x="5989787" y="7952204"/>
            <a:ext cx="631669" cy="15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ja-JP" altLang="en-US" sz="4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■クレスト高岡店</a:t>
            </a:r>
          </a:p>
        </p:txBody>
      </p:sp>
      <p:sp>
        <p:nvSpPr>
          <p:cNvPr id="154" name="正方形/長方形 153"/>
          <p:cNvSpPr/>
          <p:nvPr/>
        </p:nvSpPr>
        <p:spPr>
          <a:xfrm>
            <a:off x="4923688" y="9161529"/>
            <a:ext cx="556592" cy="1676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rIns="35992" rtlCol="0" anchor="ctr"/>
          <a:lstStyle/>
          <a:p>
            <a:pPr algn="ctr"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不破福寿堂</a:t>
            </a: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043432" y="7799281"/>
            <a:ext cx="551880" cy="1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■福井銀行</a:t>
            </a: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5031665" y="8611405"/>
            <a:ext cx="578078" cy="1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■クリナップ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79644" y="8524968"/>
            <a:ext cx="149631" cy="592816"/>
          </a:xfrm>
          <a:prstGeom prst="rect">
            <a:avLst/>
          </a:prstGeom>
          <a:noFill/>
        </p:spPr>
        <p:txBody>
          <a:bodyPr vert="eaVert" wrap="square" lIns="35992" tIns="35992" rIns="35992" bIns="35992" rtlCol="0">
            <a:spAutoFit/>
          </a:bodyPr>
          <a:lstStyle/>
          <a:p>
            <a:pPr defTabSz="914217"/>
            <a:r>
              <a:rPr lang="ja-JP" altLang="en-US" sz="5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↓駅南大通り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7809" y="9201709"/>
            <a:ext cx="677337" cy="165001"/>
          </a:xfrm>
          <a:prstGeom prst="rect">
            <a:avLst/>
          </a:prstGeom>
          <a:noFill/>
        </p:spPr>
        <p:txBody>
          <a:bodyPr wrap="square" lIns="35992" tIns="35992" rIns="35992" bIns="35992" rtlCol="0">
            <a:spAutoFit/>
          </a:bodyPr>
          <a:lstStyle/>
          <a:p>
            <a:pPr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↓新高岡駅</a:t>
            </a: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067809" y="7582496"/>
            <a:ext cx="677337" cy="165001"/>
          </a:xfrm>
          <a:prstGeom prst="rect">
            <a:avLst/>
          </a:prstGeom>
          <a:noFill/>
        </p:spPr>
        <p:txBody>
          <a:bodyPr wrap="square" lIns="35992" tIns="35992" rIns="35992" bIns="35992" rtlCol="0">
            <a:spAutoFit/>
          </a:bodyPr>
          <a:lstStyle/>
          <a:p>
            <a:pPr defTabSz="914217"/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↑</a:t>
            </a:r>
            <a:r>
              <a:rPr lang="en-US" altLang="ja-JP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JR</a:t>
            </a:r>
            <a:r>
              <a:rPr lang="ja-JP" altLang="en-US" sz="600" dirty="0">
                <a:solidFill>
                  <a:prstClr val="black"/>
                </a:solidFill>
                <a:latin typeface="BIZ UDPゴシック" pitchFamily="50" charset="-128"/>
                <a:ea typeface="BIZ UDPゴシック" pitchFamily="50" charset="-128"/>
              </a:rPr>
              <a:t>高岡駅</a:t>
            </a:r>
          </a:p>
        </p:txBody>
      </p:sp>
      <p:cxnSp>
        <p:nvCxnSpPr>
          <p:cNvPr id="163" name="直線コネクタ 162"/>
          <p:cNvCxnSpPr/>
          <p:nvPr/>
        </p:nvCxnSpPr>
        <p:spPr>
          <a:xfrm flipH="1">
            <a:off x="4672367" y="8585586"/>
            <a:ext cx="266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V="1">
            <a:off x="4923688" y="8584445"/>
            <a:ext cx="0" cy="533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グループ化 52"/>
          <p:cNvGrpSpPr/>
          <p:nvPr/>
        </p:nvGrpSpPr>
        <p:grpSpPr>
          <a:xfrm>
            <a:off x="6424965" y="6675703"/>
            <a:ext cx="590924" cy="470025"/>
            <a:chOff x="6434244" y="6676776"/>
            <a:chExt cx="591048" cy="470124"/>
          </a:xfrm>
        </p:grpSpPr>
        <p:sp>
          <p:nvSpPr>
            <p:cNvPr id="174" name="正方形/長方形 173"/>
            <p:cNvSpPr/>
            <p:nvPr/>
          </p:nvSpPr>
          <p:spPr>
            <a:xfrm>
              <a:off x="6434244" y="6930900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アクア</a:t>
              </a: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6434244" y="6676776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ヤリス</a:t>
              </a:r>
            </a:p>
          </p:txBody>
        </p:sp>
      </p:grpSp>
      <p:grpSp>
        <p:nvGrpSpPr>
          <p:cNvPr id="176" name="グループ化 175"/>
          <p:cNvGrpSpPr/>
          <p:nvPr/>
        </p:nvGrpSpPr>
        <p:grpSpPr>
          <a:xfrm>
            <a:off x="2926336" y="3577023"/>
            <a:ext cx="590924" cy="470025"/>
            <a:chOff x="6434244" y="6676776"/>
            <a:chExt cx="591048" cy="470124"/>
          </a:xfrm>
        </p:grpSpPr>
        <p:sp>
          <p:nvSpPr>
            <p:cNvPr id="178" name="正方形/長方形 177"/>
            <p:cNvSpPr/>
            <p:nvPr/>
          </p:nvSpPr>
          <p:spPr>
            <a:xfrm>
              <a:off x="6434244" y="6930900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アクア</a:t>
              </a: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6434244" y="6676776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ヤリス</a:t>
              </a:r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2933475" y="6675703"/>
            <a:ext cx="590924" cy="470025"/>
            <a:chOff x="6434244" y="6676776"/>
            <a:chExt cx="591048" cy="470124"/>
          </a:xfrm>
        </p:grpSpPr>
        <p:sp>
          <p:nvSpPr>
            <p:cNvPr id="192" name="正方形/長方形 191"/>
            <p:cNvSpPr/>
            <p:nvPr/>
          </p:nvSpPr>
          <p:spPr>
            <a:xfrm>
              <a:off x="6434244" y="6930900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アクア</a:t>
              </a: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6434244" y="6676776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ヤリス</a:t>
              </a:r>
            </a:p>
          </p:txBody>
        </p:sp>
      </p:grpSp>
      <p:grpSp>
        <p:nvGrpSpPr>
          <p:cNvPr id="195" name="グループ化 194"/>
          <p:cNvGrpSpPr/>
          <p:nvPr/>
        </p:nvGrpSpPr>
        <p:grpSpPr>
          <a:xfrm>
            <a:off x="2926336" y="9771397"/>
            <a:ext cx="590924" cy="470025"/>
            <a:chOff x="6434244" y="6676776"/>
            <a:chExt cx="591048" cy="470124"/>
          </a:xfrm>
        </p:grpSpPr>
        <p:sp>
          <p:nvSpPr>
            <p:cNvPr id="196" name="正方形/長方形 195"/>
            <p:cNvSpPr/>
            <p:nvPr/>
          </p:nvSpPr>
          <p:spPr>
            <a:xfrm>
              <a:off x="6434244" y="6930900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アクア</a:t>
              </a: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6434244" y="6676776"/>
              <a:ext cx="591048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7B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ja-JP" altLang="en-US" sz="1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ヤリス</a:t>
              </a:r>
            </a:p>
          </p:txBody>
        </p:sp>
      </p:grpSp>
      <p:sp>
        <p:nvSpPr>
          <p:cNvPr id="200" name="正方形/長方形 199"/>
          <p:cNvSpPr/>
          <p:nvPr/>
        </p:nvSpPr>
        <p:spPr>
          <a:xfrm>
            <a:off x="6424965" y="3831093"/>
            <a:ext cx="590924" cy="215955"/>
          </a:xfrm>
          <a:prstGeom prst="rect">
            <a:avLst/>
          </a:prstGeom>
          <a:solidFill>
            <a:schemeClr val="bg1"/>
          </a:solidFill>
          <a:ln w="19050">
            <a:solidFill>
              <a:srgbClr val="87B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ヤリス</a:t>
            </a:r>
          </a:p>
        </p:txBody>
      </p:sp>
      <p:sp>
        <p:nvSpPr>
          <p:cNvPr id="201" name="正方形/長方形 200"/>
          <p:cNvSpPr/>
          <p:nvPr/>
        </p:nvSpPr>
        <p:spPr>
          <a:xfrm>
            <a:off x="6424965" y="10025467"/>
            <a:ext cx="590924" cy="215955"/>
          </a:xfrm>
          <a:prstGeom prst="rect">
            <a:avLst/>
          </a:prstGeom>
          <a:solidFill>
            <a:schemeClr val="bg1"/>
          </a:solidFill>
          <a:ln w="19050">
            <a:solidFill>
              <a:srgbClr val="87B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ヤリス</a:t>
            </a:r>
          </a:p>
        </p:txBody>
      </p:sp>
    </p:spTree>
    <p:extLst>
      <p:ext uri="{BB962C8B-B14F-4D97-AF65-F5344CB8AC3E}">
        <p14:creationId xmlns:p14="http://schemas.microsoft.com/office/powerpoint/2010/main" val="171222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342</Words>
  <Application>Microsoft Office PowerPoint</Application>
  <PresentationFormat>ユーザー設定</PresentationFormat>
  <Paragraphs>126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neouser</dc:creator>
  <cp:lastModifiedBy>neouser</cp:lastModifiedBy>
  <cp:revision>64</cp:revision>
  <cp:lastPrinted>2021-07-31T07:26:35Z</cp:lastPrinted>
  <dcterms:created xsi:type="dcterms:W3CDTF">2021-07-05T08:42:49Z</dcterms:created>
  <dcterms:modified xsi:type="dcterms:W3CDTF">2021-09-06T00:48:43Z</dcterms:modified>
</cp:coreProperties>
</file>